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57" r:id="rId3"/>
    <p:sldId id="279" r:id="rId4"/>
    <p:sldId id="285" r:id="rId5"/>
    <p:sldId id="286" r:id="rId6"/>
    <p:sldId id="268" r:id="rId7"/>
    <p:sldId id="258" r:id="rId8"/>
    <p:sldId id="267" r:id="rId9"/>
    <p:sldId id="265" r:id="rId10"/>
    <p:sldId id="266" r:id="rId11"/>
    <p:sldId id="260" r:id="rId12"/>
    <p:sldId id="273" r:id="rId13"/>
    <p:sldId id="287" r:id="rId14"/>
    <p:sldId id="270" r:id="rId15"/>
    <p:sldId id="271" r:id="rId16"/>
    <p:sldId id="269" r:id="rId17"/>
    <p:sldId id="277" r:id="rId18"/>
    <p:sldId id="276" r:id="rId19"/>
    <p:sldId id="274" r:id="rId20"/>
    <p:sldId id="284" r:id="rId21"/>
    <p:sldId id="28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resh title.png"/>
          <p:cNvPicPr>
            <a:picLocks noChangeAspect="1"/>
          </p:cNvPicPr>
          <p:nvPr/>
        </p:nvPicPr>
        <p:blipFill>
          <a:blip r:embed="rId2"/>
          <a:srcRect b="39770"/>
          <a:stretch>
            <a:fillRect/>
          </a:stretch>
        </p:blipFill>
        <p:spPr>
          <a:xfrm>
            <a:off x="377" y="1566826"/>
            <a:ext cx="9143245" cy="22431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34035"/>
            <a:ext cx="7772400" cy="1470025"/>
          </a:xfrm>
        </p:spPr>
        <p:txBody>
          <a:bodyPr anchor="b" anchorCtr="0">
            <a:noAutofit/>
          </a:bodyPr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14800"/>
            <a:ext cx="5257800" cy="1371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24600" y="6288741"/>
            <a:ext cx="1981200" cy="365125"/>
          </a:xfrm>
        </p:spPr>
        <p:txBody>
          <a:bodyPr/>
          <a:lstStyle>
            <a:lvl1pPr algn="r">
              <a:defRPr/>
            </a:lvl1pPr>
          </a:lstStyle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288741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6288741"/>
            <a:ext cx="685800" cy="365125"/>
          </a:xfrm>
        </p:spPr>
        <p:txBody>
          <a:bodyPr/>
          <a:lstStyle>
            <a:lvl1pPr>
              <a:defRPr sz="11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Picture 9" descr="Fresh title.png"/>
          <p:cNvPicPr>
            <a:picLocks noChangeAspect="1"/>
          </p:cNvPicPr>
          <p:nvPr/>
        </p:nvPicPr>
        <p:blipFill>
          <a:blip r:embed="rId2"/>
          <a:srcRect t="33632" b="59388"/>
          <a:stretch>
            <a:fillRect/>
          </a:stretch>
        </p:blipFill>
        <p:spPr>
          <a:xfrm>
            <a:off x="0" y="6598024"/>
            <a:ext cx="9143245" cy="25997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resh sec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" y="3767583"/>
            <a:ext cx="9143245" cy="30904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53" y="2819400"/>
            <a:ext cx="7772400" cy="182880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0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353" y="5257800"/>
            <a:ext cx="7772400" cy="68580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Wingdings" pitchFamily="2" charset="2"/>
              <a:buNone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353" y="6553200"/>
            <a:ext cx="1981200" cy="231013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24" y="6553200"/>
            <a:ext cx="2895600" cy="231013"/>
          </a:xfrm>
        </p:spPr>
        <p:txBody>
          <a:bodyPr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8953" y="6553200"/>
            <a:ext cx="685800" cy="231013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3706" y="2070100"/>
            <a:ext cx="3429000" cy="37385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259" y="2070100"/>
            <a:ext cx="3429000" cy="37385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675094" y="1842247"/>
            <a:ext cx="3505200" cy="396240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435" y="1809750"/>
            <a:ext cx="3429000" cy="639762"/>
          </a:xfrm>
          <a:noFill/>
        </p:spPr>
        <p:txBody>
          <a:bodyPr vert="horz" lIns="91440" tIns="91440" rIns="91440" bIns="9144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990600" y="1842247"/>
            <a:ext cx="3505200" cy="396240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7494" y="1809750"/>
            <a:ext cx="3429000" cy="639762"/>
          </a:xfrm>
          <a:noFill/>
        </p:spPr>
        <p:txBody>
          <a:bodyPr vert="horz" lIns="91440" tIns="91440" rIns="91440" bIns="9144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494" y="2590800"/>
            <a:ext cx="3429000" cy="32178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5435" y="2590800"/>
            <a:ext cx="3429000" cy="32178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4498848"/>
            <a:ext cx="7223760" cy="86868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1673352"/>
            <a:ext cx="7223760" cy="258775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2500" y="5367528"/>
            <a:ext cx="7223760" cy="80467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1800"/>
              </a:spcBef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52500" y="6553200"/>
            <a:ext cx="1828800" cy="2286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4495800"/>
            <a:ext cx="7219950" cy="87153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52500" y="1676400"/>
            <a:ext cx="7219950" cy="2590800"/>
          </a:xfrm>
          <a:ln w="127000">
            <a:solidFill>
              <a:srgbClr val="FFFFFF">
                <a:alpha val="10000"/>
              </a:srgbClr>
            </a:solidFill>
            <a:miter lim="800000"/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2500" y="5367338"/>
            <a:ext cx="7223760" cy="80486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52500" y="6553200"/>
            <a:ext cx="1828800" cy="2286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600200"/>
            <a:ext cx="1752600" cy="4525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1600200"/>
            <a:ext cx="5257800" cy="45259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resh Master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7" y="283"/>
            <a:ext cx="9143245" cy="685743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14612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2500" y="2057401"/>
            <a:ext cx="72390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2500" y="6553200"/>
            <a:ext cx="1828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77100" y="6553200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b="1" kern="1200">
          <a:solidFill>
            <a:schemeClr val="tx1">
              <a:alpha val="90000"/>
            </a:schemeClr>
          </a:solidFill>
          <a:effectLst>
            <a:innerShdw blurRad="38100">
              <a:schemeClr val="tx1">
                <a:lumMod val="85000"/>
              </a:schemeClr>
            </a:inn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1800"/>
        </a:spcBef>
        <a:buFont typeface="Wingdings" pitchFamily="2" charset="2"/>
        <a:buChar char=""/>
        <a:defRPr sz="2000" b="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1800"/>
        </a:spcBef>
        <a:buFont typeface="Wingdings" pitchFamily="2" charset="2"/>
        <a:buChar char=""/>
        <a:defRPr sz="1800" b="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1800"/>
        </a:spcBef>
        <a:buFont typeface="Wingdings" pitchFamily="2" charset="2"/>
        <a:buChar char=""/>
        <a:defRPr sz="1600" b="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1800"/>
        </a:spcBef>
        <a:buFont typeface="Wingdings" pitchFamily="2" charset="2"/>
        <a:buChar char=""/>
        <a:defRPr sz="1600" b="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b="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promyhouse.ru/sites/default/files/konus-iz-bumagi.jpg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hyperlink" Target="http://razvivashka.ucoz.ru/_si/1/97890804.jp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4.jpeg"/><Relationship Id="rId7" Type="http://schemas.openxmlformats.org/officeDocument/2006/relationships/hyperlink" Target="http://www.radikal.ru/" TargetMode="External"/><Relationship Id="rId2" Type="http://schemas.openxmlformats.org/officeDocument/2006/relationships/hyperlink" Target="http://razvivashka.ucoz.ru/_si/1/15413150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10" Type="http://schemas.openxmlformats.org/officeDocument/2006/relationships/image" Target="../media/image39.jpeg"/><Relationship Id="rId4" Type="http://schemas.openxmlformats.org/officeDocument/2006/relationships/hyperlink" Target="http://razvivashka.ucoz.ru/_si/1/40874973.jpg" TargetMode="External"/><Relationship Id="rId9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596064" cy="1296144"/>
          </a:xfrm>
        </p:spPr>
        <p:txBody>
          <a:bodyPr/>
          <a:lstStyle/>
          <a:p>
            <a:pPr algn="ctr"/>
            <a:r>
              <a:rPr lang="ru-RU" sz="2800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  <a:ea typeface="+mn-ea"/>
                <a:cs typeface="+mn-cs"/>
              </a:rPr>
              <a:t>Изготовление изделий на основе геометрических тел</a:t>
            </a:r>
            <a:endParaRPr lang="ru-RU" sz="2800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  <a:ea typeface="+mn-ea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279" y="2780928"/>
            <a:ext cx="3024336" cy="2268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20317" y="251006"/>
            <a:ext cx="91144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Муниципальное бюджетное образовательное учреждение дополнительного образования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Центр детского технического творчества Бугульминского муниципального района РТ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2040" y="4077072"/>
            <a:ext cx="3987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bg1"/>
                </a:solidFill>
              </a:rPr>
              <a:t>Разработала: Вдовина М.В., </a:t>
            </a:r>
          </a:p>
          <a:p>
            <a:pPr algn="r"/>
            <a:r>
              <a:rPr lang="ru-RU" sz="1600" b="1" dirty="0" smtClean="0">
                <a:solidFill>
                  <a:schemeClr val="bg1"/>
                </a:solidFill>
              </a:rPr>
              <a:t>педагог дополнительного образования МБОУ ДО ЦДТТ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0394" y="6241406"/>
            <a:ext cx="18485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г</a:t>
            </a:r>
            <a:r>
              <a:rPr lang="ru-RU" sz="1600" b="1" dirty="0" smtClean="0">
                <a:solidFill>
                  <a:schemeClr val="bg1"/>
                </a:solidFill>
              </a:rPr>
              <a:t>. Бугульма, 2022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2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71546"/>
            <a:ext cx="564360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Игрушки </a:t>
            </a:r>
          </a:p>
          <a:p>
            <a:pPr algn="ctr"/>
            <a:r>
              <a:rPr lang="ru-RU" sz="72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на </a:t>
            </a:r>
          </a:p>
          <a:p>
            <a:pPr algn="ctr"/>
            <a:r>
              <a:rPr lang="ru-RU" sz="72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основе конуса</a:t>
            </a:r>
            <a:endParaRPr lang="ru-RU" sz="7200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4675" y="4105275"/>
            <a:ext cx="2219325" cy="2752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1643050"/>
            <a:ext cx="2181225" cy="2762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4" descr="D:\ЛЕНА\СХЕМЫ ОРИГАМИ\75090152_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0"/>
            <a:ext cx="2286000" cy="2305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000108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0" indent="-742950">
              <a:buFont typeface="Arial" pitchFamily="34" charset="0"/>
              <a:buChar char="•"/>
              <a:defRPr/>
            </a:pPr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Познакомиться с понятием окружность, конус, радиус, диаметр.</a:t>
            </a:r>
          </a:p>
          <a:p>
            <a:pPr marL="742950" indent="-742950">
              <a:buFont typeface="Arial" pitchFamily="34" charset="0"/>
              <a:buChar char="•"/>
              <a:defRPr/>
            </a:pPr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Познакомиться с вариантами конусов.</a:t>
            </a:r>
          </a:p>
          <a:p>
            <a:pPr marL="742950" indent="-742950">
              <a:buFont typeface="Arial" pitchFamily="34" charset="0"/>
              <a:buChar char="•"/>
              <a:defRPr/>
            </a:pPr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Освоить технологию выполнения «игрушки на основе конуса».</a:t>
            </a:r>
          </a:p>
          <a:p>
            <a:pPr marL="742950" lvl="0" indent="-742950">
              <a:buFont typeface="Arial" pitchFamily="34" charset="0"/>
              <a:buChar char="•"/>
              <a:defRPr/>
            </a:pPr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Освоить правила безопасной работы с циркулем.</a:t>
            </a:r>
          </a:p>
          <a:p>
            <a:pPr marL="742950" indent="-742950">
              <a:buFont typeface="Arial" pitchFamily="34" charset="0"/>
              <a:buChar char="•"/>
              <a:defRPr/>
            </a:pPr>
            <a:endParaRPr lang="ru-RU" sz="4000" dirty="0" smtClean="0">
              <a:ln>
                <a:solidFill>
                  <a:sysClr val="windowText" lastClr="000000"/>
                </a:solidFill>
              </a:ln>
              <a:solidFill>
                <a:schemeClr val="accent4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247617"/>
            <a:ext cx="6000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Цели занятия: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838200"/>
          </a:xfrm>
        </p:spPr>
        <p:txBody>
          <a:bodyPr/>
          <a:lstStyle/>
          <a:p>
            <a:pPr algn="ctr"/>
            <a:r>
              <a:rPr lang="ru-RU" sz="3200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  <a:ea typeface="+mn-ea"/>
                <a:cs typeface="+mn-cs"/>
              </a:rPr>
              <a:t>Алгоритм  занятия (план)</a:t>
            </a:r>
            <a:endParaRPr lang="ru-RU" sz="3200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1538" y="1571612"/>
            <a:ext cx="7239000" cy="37338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Познакомиться с понятием окружность, конус, радиус, диаметр.</a:t>
            </a:r>
            <a:endParaRPr lang="ru-RU" sz="2800" dirty="0">
              <a:ln>
                <a:solidFill>
                  <a:sysClr val="windowText" lastClr="000000"/>
                </a:solidFill>
              </a:ln>
              <a:solidFill>
                <a:schemeClr val="accent4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Рассмотреть варианты конуса.</a:t>
            </a:r>
            <a:endParaRPr lang="ru-RU" sz="2800" dirty="0">
              <a:ln>
                <a:solidFill>
                  <a:sysClr val="windowText" lastClr="000000"/>
                </a:solidFill>
              </a:ln>
              <a:solidFill>
                <a:schemeClr val="accent4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Освоить технологию изготовления игрушек на основе конуса.</a:t>
            </a:r>
            <a:endParaRPr lang="ru-RU" sz="2800" dirty="0">
              <a:ln>
                <a:solidFill>
                  <a:sysClr val="windowText" lastClr="000000"/>
                </a:solidFill>
              </a:ln>
              <a:solidFill>
                <a:schemeClr val="accent4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Выполнить игрушку на основе конуса.</a:t>
            </a:r>
            <a:endParaRPr lang="ru-RU" sz="2800" dirty="0">
              <a:ln>
                <a:solidFill>
                  <a:sysClr val="windowText" lastClr="000000"/>
                </a:solidFill>
              </a:ln>
              <a:solidFill>
                <a:schemeClr val="accent4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1" y="4385368"/>
            <a:ext cx="1657088" cy="2472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102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Конус можно использовать как основу для изготовления различных игрушек и поделок. Можно сделать нарядные колпаки для дня рождения или маскарада, новогоднюю елку и многое другое.</a:t>
            </a:r>
          </a:p>
        </p:txBody>
      </p:sp>
      <p:pic>
        <p:nvPicPr>
          <p:cNvPr id="3" name="Рисунок 2" descr="http://infourok.ru/images/doc/259/263948/img18.jpg"/>
          <p:cNvPicPr/>
          <p:nvPr/>
        </p:nvPicPr>
        <p:blipFill>
          <a:blip r:embed="rId2"/>
          <a:srcRect l="4810" t="4808" r="56707" b="53519"/>
          <a:stretch>
            <a:fillRect/>
          </a:stretch>
        </p:blipFill>
        <p:spPr bwMode="auto">
          <a:xfrm>
            <a:off x="4357686" y="3429000"/>
            <a:ext cx="3071866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85728"/>
            <a:ext cx="87868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Arial Black" pitchFamily="34" charset="0"/>
              </a:rPr>
              <a:t>Основой конуса является окружность, т.е. часть окружности – </a:t>
            </a:r>
            <a:r>
              <a:rPr lang="ru-RU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сегмент.</a:t>
            </a:r>
          </a:p>
        </p:txBody>
      </p:sp>
      <p:pic>
        <p:nvPicPr>
          <p:cNvPr id="3" name="Рисунок 2" descr="http://infourok.ru/images/doc/259/263948/img18.jpg"/>
          <p:cNvPicPr/>
          <p:nvPr/>
        </p:nvPicPr>
        <p:blipFill>
          <a:blip r:embed="rId2"/>
          <a:srcRect l="4810" t="4808" r="56707" b="53519"/>
          <a:stretch>
            <a:fillRect/>
          </a:stretch>
        </p:blipFill>
        <p:spPr bwMode="auto">
          <a:xfrm>
            <a:off x="4857752" y="2500306"/>
            <a:ext cx="4143404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 descr="&amp;Scy;&amp;tcy;&amp;rcy;&amp;ocy;&amp;icy;&amp;tcy;&amp;iecy;&amp;lcy;&amp;softcy;&amp;scy;&amp;tcy;&amp;vcy;&amp;ocy;, &amp;acy;&amp;rcy;&amp;khcy;&amp;icy;&amp;tcy;&amp;iecy;&amp;kcy;&amp;tcy;&amp;ucy;&amp;rcy;&amp;acy; = &amp;Dcy;&amp;iecy;&amp;lcy;&amp;iecy;&amp;ncy;&amp;icy;&amp;iecy; &amp;ocy;&amp;kcy;&amp;rcy;&amp;ucy;&amp;zhcy;&amp;ncy;&amp;ocy;&amp;scy;&amp;tcy;&amp;icy; &amp;ncy;&amp;acy; &amp;rcy;&amp;acy;&amp;vcy;&amp;ncy;&amp;ycy;&amp;iecy; &amp;chcy;&amp;acy;&amp;scy;&amp;tcy;&amp;icy; &amp;scy; &amp;pcy;&amp;ocy;&amp;mcy;&amp;ocy;&amp;shchcy;&amp;softcy;&amp;yucy; &amp;tscy;&amp;icy;&amp;rcy;&amp;kcy;&amp;ucy;&amp;lcy;&amp;yacy; Vinska.r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298" y="857232"/>
            <a:ext cx="1697843" cy="1622143"/>
          </a:xfrm>
          <a:prstGeom prst="rect">
            <a:avLst/>
          </a:prstGeom>
          <a:noFill/>
        </p:spPr>
      </p:pic>
      <p:pic>
        <p:nvPicPr>
          <p:cNvPr id="5" name="Рисунок 4" descr="http://infourok.ru/images/doc/259/263948/img14.jpg"/>
          <p:cNvPicPr/>
          <p:nvPr/>
        </p:nvPicPr>
        <p:blipFill>
          <a:blip r:embed="rId4"/>
          <a:srcRect l="33832" t="67308" r="46302" b="4487"/>
          <a:stretch>
            <a:fillRect/>
          </a:stretch>
        </p:blipFill>
        <p:spPr bwMode="auto">
          <a:xfrm>
            <a:off x="2285984" y="3071810"/>
            <a:ext cx="235745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infourok.ru/images/doc/259/263948/img14.jpg"/>
          <p:cNvPicPr/>
          <p:nvPr/>
        </p:nvPicPr>
        <p:blipFill>
          <a:blip r:embed="rId4"/>
          <a:srcRect l="33832" t="31838" r="46302" b="38248"/>
          <a:stretch>
            <a:fillRect/>
          </a:stretch>
        </p:blipFill>
        <p:spPr bwMode="auto">
          <a:xfrm>
            <a:off x="142844" y="3071810"/>
            <a:ext cx="232407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142852"/>
            <a:ext cx="542928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Окружность</a:t>
            </a:r>
            <a:r>
              <a:rPr lang="ru-RU" sz="2800" dirty="0" smtClean="0"/>
              <a:t> </a:t>
            </a: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— замкнутая плоская кривая, все точки которой одинаково удалены от данной точки (центра), лежащей в той же плоскости, что и кривая. </a:t>
            </a:r>
          </a:p>
          <a:p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Конус</a:t>
            </a: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Arial Black" pitchFamily="34" charset="0"/>
              </a:rPr>
              <a:t> </a:t>
            </a: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- тело, полученное объединением всех лучей, исходящих из одной точки (вершины конуса) и проходящих через плоскую поверхность. </a:t>
            </a:r>
          </a:p>
          <a:p>
            <a:endParaRPr lang="ru-RU" sz="2800" dirty="0" smtClean="0">
              <a:ln>
                <a:solidFill>
                  <a:sysClr val="windowText" lastClr="000000"/>
                </a:solidFill>
              </a:ln>
              <a:solidFill>
                <a:schemeClr val="accent4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6626" name="Picture 2" descr="http://w1130.am15.net/img/ie_img_fix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26628" name="Picture 4" descr="http://w1130.am15.net/img/ie_img_fix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26630" name="Picture 6" descr="&amp;Kcy;&amp;acy;&amp;kcy; &amp;scy;&amp;dcy;&amp;iecy;&amp;lcy;&amp;acy;&amp;tcy;&amp;softcy; &amp;kcy;&amp;ocy;&amp;ncy;&amp;ucy;&amp;scy; &amp;icy;&amp;zcy; &amp;bcy;&amp;ucy;&amp;mcy;&amp;acy;&amp;gcy;&amp;icy;"/>
          <p:cNvPicPr>
            <a:picLocks noChangeAspect="1" noChangeArrowheads="1"/>
          </p:cNvPicPr>
          <p:nvPr/>
        </p:nvPicPr>
        <p:blipFill>
          <a:blip r:embed="rId3"/>
          <a:srcRect b="10000"/>
          <a:stretch>
            <a:fillRect/>
          </a:stretch>
        </p:blipFill>
        <p:spPr bwMode="auto">
          <a:xfrm>
            <a:off x="5929322" y="3500438"/>
            <a:ext cx="2857520" cy="2571768"/>
          </a:xfrm>
          <a:prstGeom prst="rect">
            <a:avLst/>
          </a:prstGeom>
          <a:noFill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 t="22539" r="55386" b="32991"/>
          <a:stretch>
            <a:fillRect/>
          </a:stretch>
        </p:blipFill>
        <p:spPr>
          <a:xfrm>
            <a:off x="5929322" y="214290"/>
            <a:ext cx="2844551" cy="2714644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4294967295"/>
          </p:nvPr>
        </p:nvSpPr>
        <p:spPr>
          <a:xfrm>
            <a:off x="500034" y="4786322"/>
            <a:ext cx="8229600" cy="155943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Диаметр</a:t>
            </a:r>
            <a:r>
              <a:rPr lang="ru-RU" sz="3200" dirty="0" smtClean="0"/>
              <a:t> </a:t>
            </a:r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— это отрезок, соединяющий две точки на окружности. </a:t>
            </a: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Радиус</a:t>
            </a:r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 – расстояние от центра до любой точки окружности</a:t>
            </a:r>
            <a:endParaRPr lang="ru-RU" sz="3200" dirty="0">
              <a:ln>
                <a:solidFill>
                  <a:sysClr val="windowText" lastClr="000000"/>
                </a:solidFill>
              </a:ln>
              <a:solidFill>
                <a:schemeClr val="accent4">
                  <a:lumMod val="75000"/>
                </a:schemeClr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pic>
        <p:nvPicPr>
          <p:cNvPr id="31746" name="Picture 2" descr="Calculate the Diameter of a Circle Step 1 Version 2.jpg"/>
          <p:cNvPicPr>
            <a:picLocks noChangeAspect="1" noChangeArrowheads="1"/>
          </p:cNvPicPr>
          <p:nvPr/>
        </p:nvPicPr>
        <p:blipFill>
          <a:blip r:embed="rId2"/>
          <a:srcRect l="50373" t="5964" r="7089" b="37376"/>
          <a:stretch>
            <a:fillRect/>
          </a:stretch>
        </p:blipFill>
        <p:spPr bwMode="auto">
          <a:xfrm>
            <a:off x="214282" y="142852"/>
            <a:ext cx="4214842" cy="4214842"/>
          </a:xfrm>
          <a:prstGeom prst="rect">
            <a:avLst/>
          </a:prstGeom>
          <a:noFill/>
        </p:spPr>
      </p:pic>
      <p:pic>
        <p:nvPicPr>
          <p:cNvPr id="7" name="Picture 2" descr="Calculate the Diameter of a Circle Step 1 Version 2.jpg"/>
          <p:cNvPicPr>
            <a:picLocks noChangeAspect="1" noChangeArrowheads="1"/>
          </p:cNvPicPr>
          <p:nvPr/>
        </p:nvPicPr>
        <p:blipFill>
          <a:blip r:embed="rId2"/>
          <a:srcRect l="5597" t="5964" r="50746" b="37376"/>
          <a:stretch>
            <a:fillRect/>
          </a:stretch>
        </p:blipFill>
        <p:spPr bwMode="auto">
          <a:xfrm>
            <a:off x="4500561" y="142852"/>
            <a:ext cx="4325759" cy="42148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477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850106"/>
          </a:xfrm>
        </p:spPr>
        <p:txBody>
          <a:bodyPr/>
          <a:lstStyle/>
          <a:p>
            <a:pPr algn="ctr"/>
            <a:r>
              <a:rPr lang="ru-RU" sz="4800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  <a:ea typeface="+mn-ea"/>
                <a:cs typeface="+mn-cs"/>
              </a:rPr>
              <a:t>Учимся работать циркулем</a:t>
            </a:r>
            <a:endParaRPr lang="ru-RU" sz="4800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  <a:ea typeface="+mn-ea"/>
              <a:cs typeface="+mn-cs"/>
            </a:endParaRPr>
          </a:p>
        </p:txBody>
      </p:sp>
      <p:pic>
        <p:nvPicPr>
          <p:cNvPr id="27651" name="Picture 3" descr="D:\новая папка 21\Новая папка (2)\3класс\конспекты\технолог\308361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91978"/>
            <a:ext cx="5601713" cy="308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12180" y="5589240"/>
            <a:ext cx="13452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Ножки</a:t>
            </a:r>
            <a:endParaRPr lang="ru-RU" sz="2400" dirty="0">
              <a:ln>
                <a:solidFill>
                  <a:sysClr val="windowText" lastClr="000000"/>
                </a:solidFill>
              </a:ln>
              <a:solidFill>
                <a:schemeClr val="accent4">
                  <a:lumMod val="75000"/>
                </a:schemeClr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00926" y="3357562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Головка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3584822"/>
            <a:ext cx="1741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Грифель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2411645"/>
            <a:ext cx="1023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Игла</a:t>
            </a:r>
          </a:p>
        </p:txBody>
      </p:sp>
      <p:cxnSp>
        <p:nvCxnSpPr>
          <p:cNvPr id="9" name="Прямая со стрелкой 8"/>
          <p:cNvCxnSpPr>
            <a:stCxn id="5" idx="1"/>
          </p:cNvCxnSpPr>
          <p:nvPr/>
        </p:nvCxnSpPr>
        <p:spPr>
          <a:xfrm rot="10800000">
            <a:off x="7089400" y="2421463"/>
            <a:ext cx="411527" cy="11669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4" idx="0"/>
          </p:cNvCxnSpPr>
          <p:nvPr/>
        </p:nvCxnSpPr>
        <p:spPr>
          <a:xfrm rot="16200000" flipV="1">
            <a:off x="3920112" y="4424551"/>
            <a:ext cx="2104610" cy="2247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4" idx="0"/>
          </p:cNvCxnSpPr>
          <p:nvPr/>
        </p:nvCxnSpPr>
        <p:spPr>
          <a:xfrm rot="16200000" flipV="1">
            <a:off x="3308044" y="3812483"/>
            <a:ext cx="2104610" cy="14489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7" idx="3"/>
          </p:cNvCxnSpPr>
          <p:nvPr/>
        </p:nvCxnSpPr>
        <p:spPr>
          <a:xfrm>
            <a:off x="1346565" y="2642478"/>
            <a:ext cx="1137203" cy="12905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6" idx="3"/>
          </p:cNvCxnSpPr>
          <p:nvPr/>
        </p:nvCxnSpPr>
        <p:spPr>
          <a:xfrm>
            <a:off x="1920694" y="3815655"/>
            <a:ext cx="923114" cy="6214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05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4969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Циркуль</a:t>
            </a:r>
            <a:r>
              <a:rPr lang="ru-RU" sz="3200" b="1" i="1" dirty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 – это инструмент, при работе с которым надо соблюдать технику безопасности. </a:t>
            </a:r>
          </a:p>
          <a:p>
            <a:r>
              <a:rPr lang="ru-RU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Правила </a:t>
            </a:r>
            <a:r>
              <a:rPr lang="ru-RU" sz="3200" b="1" dirty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обращения с циркулем:</a:t>
            </a:r>
            <a:endParaRPr lang="ru-RU" sz="3200" dirty="0">
              <a:ln>
                <a:solidFill>
                  <a:sysClr val="windowText" lastClr="000000"/>
                </a:solidFill>
              </a:ln>
              <a:solidFill>
                <a:schemeClr val="accent3">
                  <a:lumMod val="75000"/>
                </a:schemeClr>
              </a:solidFill>
              <a:latin typeface="Arial Black" pitchFamily="34" charset="0"/>
              <a:cs typeface="Times New Roman" panose="02020603050405020304" pitchFamily="18" charset="0"/>
            </a:endParaRPr>
          </a:p>
          <a:p>
            <a:r>
              <a:rPr lang="ru-RU" sz="3200" dirty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• Хранить в чехле или футляре.</a:t>
            </a:r>
          </a:p>
          <a:p>
            <a:r>
              <a:rPr lang="ru-RU" sz="3200" dirty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• Передавать головкой вперёд.</a:t>
            </a:r>
          </a:p>
          <a:p>
            <a:r>
              <a:rPr lang="ru-RU" sz="3200" dirty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• Не оставлять раскрытым на столе.</a:t>
            </a:r>
          </a:p>
          <a:p>
            <a:r>
              <a:rPr lang="ru-RU" sz="3200" dirty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• После использования убирать в футляр или чехол.</a:t>
            </a:r>
          </a:p>
        </p:txBody>
      </p:sp>
      <p:pic>
        <p:nvPicPr>
          <p:cNvPr id="28674" name="Picture 2" descr="D:\новая папка 21\Новая папка (2)\3класс\конспекты\технолог\0211698_enlt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812" y="5250785"/>
            <a:ext cx="5329188" cy="160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01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ruchnoi.ru/sites/default/files/imagecache/width_300px/cd171e0d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214290"/>
            <a:ext cx="4559962" cy="630794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357686" y="285728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1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7686" y="2500306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2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57686" y="4357694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3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857232"/>
            <a:ext cx="44291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 Низкий конус.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 Средний конус.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 Высокий конус.</a:t>
            </a:r>
            <a:endParaRPr lang="ru-RU" sz="3200" dirty="0">
              <a:ln>
                <a:solidFill>
                  <a:sysClr val="windowText" lastClr="000000"/>
                </a:solidFill>
              </a:ln>
              <a:solidFill>
                <a:schemeClr val="accent4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2857496"/>
            <a:ext cx="40005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Главное помнить, чем больше будет вырезанный сегмент, тем уже получится конус.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720" y="214290"/>
            <a:ext cx="4000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Варианты конусов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promyhouse.ru/sites/default/files/styles/large/public/konus-iz-bumagi.jpg?itok=HLS7XLPY">
            <a:hlinkClick r:id="rId2" tooltip="&quot;Делаем бумажный конус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928934"/>
            <a:ext cx="685804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14282" y="142852"/>
            <a:ext cx="87154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Усеченный конус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714356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Как сделать усеченный конус: при помощи циркуля рисуем две окружности разного диаметра, одну большего, вторую меньшего. </a:t>
            </a:r>
            <a:endParaRPr lang="ru-RU" sz="3200" dirty="0">
              <a:ln>
                <a:solidFill>
                  <a:sysClr val="windowText" lastClr="000000"/>
                </a:solidFill>
              </a:ln>
              <a:solidFill>
                <a:schemeClr val="accent4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142852"/>
            <a:ext cx="4572000" cy="495520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Материалы и инструменты: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Картон любого цвета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Цветная бумага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Карандаш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Линейка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Циркуль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Ножницы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280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Клей</a:t>
            </a: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endParaRPr lang="ru-RU" dirty="0"/>
          </a:p>
        </p:txBody>
      </p:sp>
      <p:pic>
        <p:nvPicPr>
          <p:cNvPr id="3" name="Рисунок 2" descr="&amp;Kcy;&amp;acy;&amp;kcy; &amp;scy;&amp;dcy;&amp;iecy;&amp;lcy;&amp;acy;&amp;tcy;&amp;softcy; &amp;kcy;&amp;ocy;&amp;ncy;&amp;ucy;&amp;scy; &amp;icy;&amp;zcy; &amp;bcy;&amp;ucy;&amp;mcy;&amp;acy;&amp;gcy;&amp;icy;?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428868"/>
            <a:ext cx="528641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2867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n>
                <a:solidFill>
                  <a:sysClr val="windowText" lastClr="000000"/>
                </a:solidFill>
              </a:ln>
              <a:solidFill>
                <a:srgbClr val="00B050"/>
              </a:solidFill>
              <a:latin typeface="Arial Black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Выберите вариант игрушки на основе конуса.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Начертить</a:t>
            </a:r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Arial Black" pitchFamily="34" charset="0"/>
              </a:rPr>
              <a:t> </a:t>
            </a:r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окружность при помощи циркуля (чем больше диаметр круга, тем больше получится конус).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 Определите какой вариант конуса вам необходим для выполнения поделки.</a:t>
            </a:r>
          </a:p>
          <a:p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Arial Black" pitchFamily="34" charset="0"/>
              </a:rPr>
              <a:t> 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42852"/>
            <a:ext cx="9001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Технология изготовления игрушки на основе конуса  </a:t>
            </a:r>
            <a:endParaRPr lang="ru-RU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4.Разделить окружность - заготовку на четыре равные части. Одну из этих частей нужно отрезать, а затем свернуть заготовку в конус, закрепить клеем.</a:t>
            </a:r>
          </a:p>
          <a:p>
            <a:pPr marL="457200" indent="-457200"/>
            <a:endParaRPr lang="ru-RU" sz="3600" dirty="0" smtClean="0">
              <a:ln>
                <a:solidFill>
                  <a:sysClr val="windowText" lastClr="000000"/>
                </a:solidFill>
              </a:ln>
              <a:solidFill>
                <a:schemeClr val="accent4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39938" name="Picture 2" descr="&amp;Kcy;&amp;acy;&amp;kcy; &amp;scy;&amp;dcy;&amp;iecy;&amp;lcy;&amp;acy;&amp;tcy;&amp;softcy; &amp;kcy;&amp;ocy;&amp;ncy;&amp;ucy;&amp;scy; &amp;icy;&amp;zcy; &amp;bcy;&amp;ucy;&amp;mcy;&amp;acy;&amp;gcy;&amp;icy;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876"/>
            <a:ext cx="3810000" cy="3057526"/>
          </a:xfrm>
          <a:prstGeom prst="rect">
            <a:avLst/>
          </a:prstGeom>
          <a:noFill/>
        </p:spPr>
      </p:pic>
      <p:pic>
        <p:nvPicPr>
          <p:cNvPr id="39940" name="Picture 4" descr="&amp;Kcy;&amp;acy;&amp;kcy; &amp;scy;&amp;dcy;&amp;iecy;&amp;lcy;&amp;acy;&amp;tcy;&amp;softcy; &amp;kcy;&amp;ocy;&amp;ncy;&amp;ucy;&amp;scy; &amp;icy;&amp;zcy; &amp;bcy;&amp;ucy;&amp;mcy;&amp;acy;&amp;gcy;&amp;icy;?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643314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44" y="142852"/>
            <a:ext cx="87154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5. Приклеиваем дополнительные детали  к туловищу-конусу. Делаем лапки,  голову, крылья, бороду и т. д. из цветной бумаги. Из бумажной полоски делаем хвост, волосы, усы, гриву и т. д.</a:t>
            </a:r>
          </a:p>
        </p:txBody>
      </p:sp>
      <p:pic>
        <p:nvPicPr>
          <p:cNvPr id="38914" name="Picture 2" descr="http://www.millionpodarkov.ru/podelki/wp-content/uploads/2010/09/PIC_00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143380"/>
            <a:ext cx="2928958" cy="2196719"/>
          </a:xfrm>
          <a:prstGeom prst="rect">
            <a:avLst/>
          </a:prstGeom>
          <a:noFill/>
        </p:spPr>
      </p:pic>
      <p:pic>
        <p:nvPicPr>
          <p:cNvPr id="38916" name="Picture 4" descr="&amp;Pcy;&amp;ocy;&amp;dcy;&amp;iecy;&amp;lcy;&amp;kcy;&amp;acy; &amp;icy;&amp;zcy; &amp;kcy;&amp;ocy;&amp;ncy;&amp;ucy;&amp;scy;&amp;acy; &quot;&amp;Lcy;&amp;softcy;&amp;vcy;&amp;iecy;&amp;ncy;&amp;ocy;&amp;kcy;&quot; &amp;scy; &amp;fcy;&amp;ocy;&amp;tcy;&amp;ocy; &amp;icy;&amp;ncy;&amp;scy;&amp;tcy;&amp;rcy;&amp;ucy;&amp;kcy;&amp;tscy;&amp;icy;&amp;iecy;&amp;j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4143380"/>
            <a:ext cx="2952771" cy="2214578"/>
          </a:xfrm>
          <a:prstGeom prst="rect">
            <a:avLst/>
          </a:prstGeom>
          <a:noFill/>
        </p:spPr>
      </p:pic>
      <p:pic>
        <p:nvPicPr>
          <p:cNvPr id="38918" name="Picture 6" descr="&amp;Pcy;&amp;ocy;&amp;dcy;&amp;iecy;&amp;lcy;&amp;kcy;&amp;acy; &amp;icy;&amp;zcy; &amp;kcy;&amp;ocy;&amp;ncy;&amp;ucy;&amp;scy;&amp;acy; &quot;&amp;Lcy;&amp;softcy;&amp;vcy;&amp;iecy;&amp;ncy;&amp;ocy;&amp;kcy;&quot; &amp;scy; &amp;fcy;&amp;ocy;&amp;tcy;&amp;ocy; &amp;icy;&amp;ncy;&amp;scy;&amp;tcy;&amp;rcy;&amp;ucy;&amp;kcy;&amp;tscy;&amp;icy;&amp;iecy;&amp;j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1224" y="4143380"/>
            <a:ext cx="2952776" cy="22145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88"/>
            <a:ext cx="8643998" cy="5773737"/>
          </a:xfrm>
        </p:spPr>
        <p:txBody>
          <a:bodyPr>
            <a:normAutofit fontScale="62500" lnSpcReduction="20000"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ru-RU" sz="3800" cap="all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самостоятельная </a:t>
            </a:r>
            <a:r>
              <a:rPr lang="ru-RU" sz="3800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работа.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42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Выполнить «Игрушку на основе конуса» по выбранному рисунку.</a:t>
            </a:r>
          </a:p>
          <a:p>
            <a:pPr>
              <a:buFont typeface="Wingdings" pitchFamily="2" charset="2"/>
              <a:buNone/>
              <a:defRPr/>
            </a:pPr>
            <a:endParaRPr lang="ru-RU" b="1" i="1" dirty="0" smtClean="0">
              <a:solidFill>
                <a:srgbClr val="FF0066"/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sz="3700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Критерии оценки.</a:t>
            </a:r>
          </a:p>
          <a:p>
            <a:pPr marL="550926" indent="-514350">
              <a:buNone/>
              <a:defRPr/>
            </a:pPr>
            <a:r>
              <a:rPr lang="ru-RU" sz="43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1. Эстетичность  выполнения работы.</a:t>
            </a:r>
          </a:p>
          <a:p>
            <a:pPr marL="550926" indent="-514350">
              <a:buNone/>
              <a:defRPr/>
            </a:pPr>
            <a:r>
              <a:rPr lang="ru-RU" sz="43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2. Соблюдение технологии выполнения «игрушки на основе конуса».</a:t>
            </a:r>
          </a:p>
          <a:p>
            <a:pPr marL="550926" indent="-514350">
              <a:buNone/>
              <a:defRPr/>
            </a:pPr>
            <a:r>
              <a:rPr lang="ru-RU" sz="43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3. Экономичная раскладка шаблонов на картоне  и бумаге.</a:t>
            </a:r>
          </a:p>
          <a:p>
            <a:pPr marL="550926" indent="-514350">
              <a:buNone/>
              <a:defRPr/>
            </a:pPr>
            <a:r>
              <a:rPr lang="ru-RU" sz="4300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4. Соблюдение техники безопасности.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умажные игрушки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85794"/>
            <a:ext cx="4762500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Бумажные игрушки. Пингвин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4071942"/>
            <a:ext cx="190500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razvivashka.ucoz.ru/_si/1/s97890804.jpg">
            <a:hlinkClick r:id="rId4" tgtFrame="&quot;_blank&quot;" tooltip="&quot;Нажмите, для просмотра в полном размере...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6" y="0"/>
            <a:ext cx="2857500" cy="28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razvivashka.ucoz.ru/_si/1/65318508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54" y="2643182"/>
            <a:ext cx="2214546" cy="1862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грушки из бумаги. Медуза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3286148" cy="4976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Бумажные игрушки. Медуза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143380"/>
            <a:ext cx="190500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Игрушка из бумаги мышь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214290"/>
            <a:ext cx="47625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Бумажные игрушки.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68" y="4429132"/>
            <a:ext cx="19050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razvivashka.ucoz.ru/_si/1/s15413150.jpg">
            <a:hlinkClick r:id="rId2" tgtFrame="&quot;_blank&quot;" tooltip="&quot;Нажмите, для просмотра в полном размере...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14290"/>
            <a:ext cx="3357586" cy="4214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razvivashka.ucoz.ru/_si/1/s40874973.jpg">
            <a:hlinkClick r:id="rId4" tgtFrame="&quot;_blank&quot;" tooltip="&quot;Нажмите, для просмотра в полном размере...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4" y="142852"/>
            <a:ext cx="2857500" cy="303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razvivashka.ucoz.ru/_si/1/67750545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50" y="214290"/>
            <a:ext cx="2381250" cy="24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005.radikal.ru/i211/1102/01/a06dc1c8bb8e.jpg">
            <a:hlinkClick r:id="rId7" tgtFrame="&quot;_blank&quot;"/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54" y="3357562"/>
            <a:ext cx="1905000" cy="305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014.radikal.ru/i329/1102/7c/7787ad96476e.jpg">
            <a:hlinkClick r:id="rId7" tgtFrame="&quot;_blank&quot;"/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42" y="3357562"/>
            <a:ext cx="1428760" cy="3043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004.radikal.ru/i206/1102/12/72bf1e20efcf.jpg">
            <a:hlinkClick r:id="rId7" tgtFrame="&quot;_blank&quot;"/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02" y="3357562"/>
            <a:ext cx="1928826" cy="3000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До новых встреч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7170" name="Picture 2" descr="C:\Users\9364~1\AppData\Local\Temp\Rar$DI00.460\Рисунок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4857" y="1412775"/>
            <a:ext cx="5073367" cy="5073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98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esh">
  <a:themeElements>
    <a:clrScheme name="Fresh">
      <a:dk1>
        <a:sysClr val="windowText" lastClr="000000"/>
      </a:dk1>
      <a:lt1>
        <a:sysClr val="window" lastClr="FFFFFF"/>
      </a:lt1>
      <a:dk2>
        <a:srgbClr val="89C540"/>
      </a:dk2>
      <a:lt2>
        <a:srgbClr val="F0E5B6"/>
      </a:lt2>
      <a:accent1>
        <a:srgbClr val="3B4F18"/>
      </a:accent1>
      <a:accent2>
        <a:srgbClr val="CCC834"/>
      </a:accent2>
      <a:accent3>
        <a:srgbClr val="F49AE1"/>
      </a:accent3>
      <a:accent4>
        <a:srgbClr val="2AC9DE"/>
      </a:accent4>
      <a:accent5>
        <a:srgbClr val="927B74"/>
      </a:accent5>
      <a:accent6>
        <a:srgbClr val="769F11"/>
      </a:accent6>
      <a:hlink>
        <a:srgbClr val="0A6A21"/>
      </a:hlink>
      <a:folHlink>
        <a:srgbClr val="406EA5"/>
      </a:folHlink>
    </a:clrScheme>
    <a:fontScheme name="Fresh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resh">
      <a:fillStyleLst>
        <a:solidFill>
          <a:schemeClr val="phClr"/>
        </a:solidFill>
        <a:solidFill>
          <a:schemeClr val="phClr">
            <a:tint val="70000"/>
            <a:satMod val="115000"/>
          </a:schemeClr>
        </a:solidFill>
        <a:solidFill>
          <a:schemeClr val="phClr">
            <a:shade val="80000"/>
            <a:satMod val="115000"/>
          </a:schemeClr>
        </a:solidFill>
      </a:fillStyleLst>
      <a:lnStyleLst>
        <a:ln w="2540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/>
          </a:solidFill>
          <a:prstDash val="solid"/>
          <a:miter/>
        </a:ln>
        <a:ln w="76200" cap="flat" cmpd="thickThin" algn="ctr">
          <a:solidFill>
            <a:schemeClr val="phClr">
              <a:alpha val="8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63500" sx="101000" sy="101000" rotWithShape="0">
              <a:srgbClr val="FFFFFF">
                <a:alpha val="50000"/>
              </a:srgbClr>
            </a:outerShdw>
          </a:effectLst>
        </a:effectStyle>
        <a:effectStyle>
          <a:effectLst>
            <a:innerShdw blurRad="101600">
              <a:srgbClr val="FFFFFF">
                <a:alpha val="75000"/>
              </a:srgbClr>
            </a:innerShdw>
            <a:outerShdw blurRad="63500" sx="101000" sy="101000" rotWithShape="0">
              <a:srgbClr val="FFFFFF">
                <a:alpha val="50000"/>
              </a:srgbClr>
            </a:outerShdw>
            <a:reflection blurRad="12700" stA="30000" endPos="35000" dist="38100" dir="5400000" sy="-100000" rotWithShape="0"/>
          </a:effectLst>
          <a:scene3d>
            <a:camera prst="orthographicFront">
              <a:rot lat="0" lon="0" rev="0"/>
            </a:camera>
            <a:lightRig rig="balanced" dir="t">
              <a:rot lat="0" lon="0" rev="30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Theme_Fresh_theme</Template>
  <TotalTime>608</TotalTime>
  <Words>481</Words>
  <Application>Microsoft Office PowerPoint</Application>
  <PresentationFormat>Экран (4:3)</PresentationFormat>
  <Paragraphs>71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Arial Black</vt:lpstr>
      <vt:lpstr>Bookman Old Style</vt:lpstr>
      <vt:lpstr>Calibri</vt:lpstr>
      <vt:lpstr>Cambria</vt:lpstr>
      <vt:lpstr>Times New Roman</vt:lpstr>
      <vt:lpstr>Wingdings</vt:lpstr>
      <vt:lpstr>Fresh</vt:lpstr>
      <vt:lpstr>Изготовление изделий на основе геометрических тел</vt:lpstr>
      <vt:lpstr>Презентация PowerPoint</vt:lpstr>
      <vt:lpstr>Презентация PowerPoint</vt:lpstr>
      <vt:lpstr>Алгоритм  занятия (план)</vt:lpstr>
      <vt:lpstr>Презентация PowerPoint</vt:lpstr>
      <vt:lpstr>Презентация PowerPoint</vt:lpstr>
      <vt:lpstr>Презентация PowerPoint</vt:lpstr>
      <vt:lpstr>Презентация PowerPoint</vt:lpstr>
      <vt:lpstr>Учимся работать циркулем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 новых встреч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МЕЛЬНИКОВА</dc:creator>
  <cp:lastModifiedBy>mihail maximus</cp:lastModifiedBy>
  <cp:revision>67</cp:revision>
  <dcterms:created xsi:type="dcterms:W3CDTF">2015-05-24T00:24:52Z</dcterms:created>
  <dcterms:modified xsi:type="dcterms:W3CDTF">2023-01-13T06:15:37Z</dcterms:modified>
</cp:coreProperties>
</file>